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6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move the slide</a:t>
            </a: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E1F62D7D-C127-41AD-B0A1-BAC0B2EEFDD1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F4FD6FE-3FA6-483D-9FBC-6DBDAC86188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1C3C5AB-E7A5-47F7-9A6E-C674832741B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E14F8D-B0B8-41D3-BE47-EF5A0865A95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64BC7F7-9F50-4DCF-8FAB-8AF988DA278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147240-2D23-4BF5-8182-D386CE201B9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C7F3F4-C911-4CA1-ACC8-3096C782A76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C295878-E98B-477C-B8F5-6D49DAE2889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90F3397-D07C-49C9-B820-1ADBDD9E5E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996204D-90E0-4A7B-86A9-5D5BF530BC3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C421761-34E8-4E0F-B1D4-649C243ADC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9DB143B-7715-48E7-979B-7966F04319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B7D6D7-C7E9-4F09-AFDD-CBEA72BD5BD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73738E3-4AC6-4F8D-84BB-C5F84D816A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12CFF6-EF2D-4EC3-A4C5-E332700BFA7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211AB34-A89D-4841-9467-B308F3414E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481F76-5B72-4701-B914-A65F6B9F8A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691424B-47D5-42DD-923E-8C25D2C6A8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71C2939-7874-42AC-A52F-6063898F69C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F5E77F9-66C3-4500-8E4E-163E41CC9BB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9A9C0B3-BBC9-4EE7-89FF-1293D396C0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896D288-ED31-43D1-9181-7F16A85137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AC451CF-106B-4270-B174-10D02272E5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FF3CF1B-D218-4753-A033-AA3E7DAA3E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1078E1A-023A-49D2-B1AE-4DEBAA8658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A1EF955-6B01-443F-8C79-33BB051C2F2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03D7F76-CA87-4A9C-9A4A-39BDF93DB3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99F1669-15E5-4A39-8F6D-DD8A514431A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4FBCF6A-52D3-48EF-A7B7-47F2ED727EA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6B34F68-AEE3-483F-B0E5-EB5B3CB47E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792BE88-B4C4-4F49-96A0-23CDACB0F7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72F6ECB-7B2B-426F-AFE8-9B36766CEB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C759313-07D3-46D8-A017-13CC0D4CDA5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59F8F5C-8D04-4931-938D-50E7C987C5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D030903-08B9-4842-923D-3BC1C195A4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BEFAD2B-6609-4878-A802-D220654208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729006-05A6-4BA4-B7C7-30DFB648C38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21D0021-4F4B-4049-AFF7-C54111E3E0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4EE2B0D-7595-4F19-AB62-B30D30A997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A3902-EBE9-44CB-83BA-8860434748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710BCBA-340E-4B12-A6FE-99E4C8D518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A7C99BC-0F0D-4DC8-B030-F5079DC943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B6314C8-A5B1-4DC2-B827-46859FC390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D05C7E1-495F-4ED1-A186-B62ACB3DC2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89FC18B-F74C-4495-A0FD-F34C2B6EF4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9A212A9-4F16-4E96-8356-AA2A0BD700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F7A817-F713-4CF9-AC0C-24F2C27B26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19FD75A-D51C-4E3F-AC66-8D992CBA93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C06778C-1AB9-4BC4-88D4-666B051D74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3CDE376-EC7F-44A6-8172-DDE13795E0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4F2373-DE29-44D4-8AE6-95B475C09C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B150F84-90B3-4162-8C88-458D9D60C0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B9A3F0-4825-4305-BB45-258C6378BB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A60DE7-8DE6-4130-802B-81FDB12EE2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3D1566-2F70-4B43-A546-56F8E636DFB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F84848D-9673-4A80-A808-AE103E7BF3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DEE7728-E911-4277-A00F-476DE2350B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5343AA-1B01-4E33-A807-BC8CB0F723F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3242C1-683C-4C76-B1FA-A4E6D69ACC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42BB39-C3FA-44BC-A570-61D8DAC255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016C49B-A07F-424A-BE0B-F49EBBB0EC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3D6F2D-8F90-40BE-9BD1-F383CA52956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AD7924C-D5DE-4305-963C-C1BE9414CA0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0F3AB3B-8BEB-42EC-8E4E-71377DC851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C3A6F3B-CEF7-4FE5-BDC5-68CFC8D0C0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1463C82-1031-45D9-8B13-52E7C5516C5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5E26FF8-979C-4237-B37E-EDA46185AA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23BB71-F544-4A75-8F8A-7656C66D90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FDE6877-535C-4E13-8D89-EBF1D068E8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907D00-20A3-4F75-BD4B-5223955805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D5A5ACB-F244-497E-8D95-CAC2E814AAE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91E82D4-76FF-4675-BD17-6098C4A1996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62D0ECA-78F3-4346-A750-3482405ECF0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CDBC665F-9DA4-4DC5-A6FA-35DE904A2B5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FB6D0CD-B0AB-4A67-B83A-C2DF1AAC8C2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6FD9952E-98F1-48FC-9685-268C51FD21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9C75076A-B72F-4ABA-91E1-EEDADCE843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D657EEF9-B0DA-4ED5-8206-B0A4CFDF85C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7AE3807-D58B-4364-9E79-6051924340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DC1A65E0-7BD1-414B-8747-078A49AEE5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909C12-44E9-4635-AD0A-4E6B36D34A4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2902C0E9-ED28-4C14-94D1-D1A68DF0B14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D98DB812-29F4-405D-96CE-2C301CD512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35D33ACF-004D-4BED-ACEB-1443BBB8CD5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96EBF07F-8066-4BDC-A587-387C898AE6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6E875422-8E36-4F00-AA1D-AAEE3638BE6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38CEBE-E593-4EDD-853A-6ED55C0AC7C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8DFC13F-858A-46FE-8C0D-5249D502A602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lang="en-CA" sz="16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AB79BB4-76EE-4DBE-8FA2-53841BB13D2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C3F20B5-72C6-438B-A411-45948A824AE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58F628E-0253-4BB8-9AB3-E73E0534682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4487FCA-1D36-4D22-BB4A-F0B24D79A53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Click to edit the outline text format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Nirmala UI Semi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Nirmala UI Semi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EB3B7A6-62C9-4AA5-B6C5-764DD1E0DFE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600" b="0" strike="noStrike" cap="all" spc="-60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</a:rPr>
              <a:t>&lt;date/time&gt;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50A3018-A739-4FFC-ACFD-84D86FFACC8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6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pic>
        <p:nvPicPr>
          <p:cNvPr id="337" name="Picture 336"/>
          <p:cNvPicPr/>
          <p:nvPr/>
        </p:nvPicPr>
        <p:blipFill>
          <a:blip r:embed="rId2"/>
          <a:stretch/>
        </p:blipFill>
        <p:spPr>
          <a:xfrm>
            <a:off x="1337760" y="1792440"/>
            <a:ext cx="9028080" cy="3185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Private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Infrastructure operated solely for one organization, hosted either on-premises or by a third-party provider.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It offers many of the benefits of cloud computing (virtualization, elasticity, self-service) but within a controlled, dedicated environment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VMware </a:t>
            </a:r>
            <a:r>
              <a:rPr lang="en-CA" sz="1400" b="0" strike="noStrike" spc="-1" dirty="0" err="1">
                <a:latin typeface="Nirmala UI Semilight"/>
              </a:rPr>
              <a:t>vCloud</a:t>
            </a:r>
            <a:r>
              <a:rPr lang="en-CA" sz="1400" b="0" strike="noStrike" spc="-1" dirty="0">
                <a:latin typeface="Nirmala UI Semilight"/>
              </a:rPr>
              <a:t> Suite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OpenStack private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Red Hat OpenShift (for container-based private clouds)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IBM Cloud Private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Characteristics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Single-tenant (exclusive resources)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Customizable for specific security, governance, or compliance requirements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Often managed internally or through a managed service provider (MSP)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Can integrate with existing legacy systems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pic>
        <p:nvPicPr>
          <p:cNvPr id="341" name="Picture 340"/>
          <p:cNvPicPr/>
          <p:nvPr/>
        </p:nvPicPr>
        <p:blipFill>
          <a:blip r:embed="rId2"/>
          <a:stretch/>
        </p:blipFill>
        <p:spPr>
          <a:xfrm>
            <a:off x="869040" y="1213200"/>
            <a:ext cx="9753120" cy="4476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Private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use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Core banking systems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Payment processing and transaction settlement systems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Sensitive healthcare or government data handling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Critical workloads that must meet strict regulatory controls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High capital and operational costs (infrastructure ownership)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Limited elasticity compared to public cloud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Internal management risk: resilience depends on in-house expertise and redundancy of the design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</a:t>
            </a:r>
            <a:r>
              <a:rPr lang="en-CA" spc="-1" dirty="0">
                <a:latin typeface="Nirmala UI Semilight"/>
              </a:rPr>
              <a:t>i</a:t>
            </a:r>
            <a:r>
              <a:rPr lang="en-CA" sz="1800" b="0" strike="noStrike" spc="-1" dirty="0">
                <a:latin typeface="Nirmala UI Semilight"/>
              </a:rPr>
              <a:t>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Full control over security, recovery, and redundancy planning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Strong isolation reduces exposure to shared infrastructure threats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Resilience depends entirely on internal design: if redundancy is underfunded, the system remains fragile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Hybrid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 computing environment that combines public and private clouds, allowing data and applications to move between them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It integrates on-premises or private resources with public cloud services for flexibility, scalability, and compliance control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Azure Arc, AWS Outposts, Google Anthos (hybrid orchestration tools)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Characteristics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Enables “best of both worlds”: control and security for sensitive workloads, scalability for others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Connectivity between environments via VPNs, private links, or dedicated interconnects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Supports bursting (overflowing workloads to public cloud during demand spikes)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use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Banks running transaction systems on private infrastructure while using public cloud for analytics or mobile apps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Governments keeping citizen identity databases on-prem while hosting e-services in public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Disaster recovery and backup in public cloud while operations continue on private infrastructure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Hybrid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Integration and interoperability risks between environments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 security and identity management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movement risks and potential misconfiguration between cloud boundaries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impact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Increased resilience through multiple failover options and flexible recovery paths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Complexity of integration can introduce operational fragility if not managed carefully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Requires strong orchestration, monitoring, and consistent policies across environments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Community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A collaborative cloud infrastructure shared by several organizations with common goals, compliance requirements, or interests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Ownership may be collective or managed by a third-party provider.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Government agencies sharing a cloud platform for national 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consortium of banks using a jointly managed secure cloud (e.g., IBM Cloud for Financial Services)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Healthcare networks pooling cloud infrastructure compliant with HIPAA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Characteristics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governance model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Customized compliance and security controls relevant to the community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Cost shared among participants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May be hosted on dedicated infrastructure or managed by a trusted third party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Community cloud</a:t>
            </a:r>
          </a:p>
          <a:p>
            <a:pPr marL="864000" lvl="1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</a:t>
            </a:r>
            <a:r>
              <a:rPr lang="en-CA" spc="-1" dirty="0">
                <a:latin typeface="Nirmala UI Semilight"/>
              </a:rPr>
              <a:t>u</a:t>
            </a:r>
            <a:r>
              <a:rPr lang="en-CA" sz="1800" b="0" strike="noStrike" spc="-1" dirty="0">
                <a:latin typeface="Nirmala UI Semilight"/>
              </a:rPr>
              <a:t>se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Government ministries sharing infrastructure for e-services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Financial consortiums for payment clearing or data exchange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Research collaborations between universities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Governance complexity because of shared responsibility and decision-making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segregation and confidentiality among tenants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Dependency on central management or service providers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</a:t>
            </a:r>
            <a:r>
              <a:rPr lang="en-CA" spc="-1" dirty="0">
                <a:latin typeface="Nirmala UI Semilight"/>
              </a:rPr>
              <a:t>i</a:t>
            </a:r>
            <a:r>
              <a:rPr lang="en-CA" sz="1800" b="0" strike="noStrike" spc="-1" dirty="0">
                <a:latin typeface="Nirmala UI Semilight"/>
              </a:rPr>
              <a:t>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Pooled resources can increase redundancy and load distribution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Governance delays can hinder incident response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operational standards can strengthen collective resilience if coordinated well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Multi-cloud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Use of two or more public cloud providers (e.g., AWS + Azure + GCP) for different workloads or redundancy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multi-cloud strategy avoids dependence on a single provider and can leverage unique capabilities from each vendor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Characteristics: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Distribution of workloads across multiple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Common tools or orchestration layers manage deployment and monitoring 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For example:  Terraform, Kubernetes, </a:t>
            </a:r>
            <a:r>
              <a:rPr lang="en-CA" sz="1400" b="0" strike="noStrike" spc="-1" dirty="0" err="1">
                <a:latin typeface="Nirmala UI Semilight"/>
              </a:rPr>
              <a:t>HashiCorp</a:t>
            </a:r>
            <a:r>
              <a:rPr lang="en-CA" sz="1400" b="0" strike="noStrike" spc="-1" dirty="0">
                <a:latin typeface="Nirmala UI Semilight"/>
              </a:rPr>
              <a:t> Consul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replication or workload failover across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Policy-driven workload placement for performance or compliance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pic>
        <p:nvPicPr>
          <p:cNvPr id="355" name="Picture 354"/>
          <p:cNvPicPr/>
          <p:nvPr/>
        </p:nvPicPr>
        <p:blipFill>
          <a:blip r:embed="rId2"/>
          <a:stretch/>
        </p:blipFill>
        <p:spPr>
          <a:xfrm>
            <a:off x="1650600" y="1271880"/>
            <a:ext cx="8397000" cy="438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Multi-cloud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</a:t>
            </a:r>
            <a:r>
              <a:rPr lang="en-CA" spc="-1" dirty="0">
                <a:latin typeface="Nirmala UI Semilight"/>
              </a:rPr>
              <a:t>u</a:t>
            </a:r>
            <a:r>
              <a:rPr lang="en-CA" sz="1800" b="0" strike="noStrike" spc="-1" dirty="0">
                <a:latin typeface="Nirmala UI Semilight"/>
              </a:rPr>
              <a:t>se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Banks or governments ensuring critical workloads can continue even if one provider experiences an outage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Enterprises adopting best-of-breed services (e.g., AI from Google, databases from AWS)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Businesses managing global operations with provider-specific regional advantages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Operational complexity: managing APIs, security, and monitoring across vendors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Cost overhead due to redundant services and data transfer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consistency and latency issues between providers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</a:t>
            </a:r>
            <a:r>
              <a:rPr lang="en-CA" spc="-1" dirty="0">
                <a:latin typeface="Nirmala UI Semilight"/>
              </a:rPr>
              <a:t>i</a:t>
            </a:r>
            <a:r>
              <a:rPr lang="en-CA" sz="1800" b="0" strike="noStrike" spc="-1" dirty="0">
                <a:latin typeface="Nirmala UI Semilight"/>
              </a:rPr>
              <a:t>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Strong protection against single-provider failure (reduces concentration risk)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Enables flexible disaster recovery and vendor diversification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Complexity can reduce manageability: resilience only improves if properly designed and tested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pic>
        <p:nvPicPr>
          <p:cNvPr id="359" name="Picture 358"/>
          <p:cNvPicPr/>
          <p:nvPr/>
        </p:nvPicPr>
        <p:blipFill>
          <a:blip r:embed="rId2"/>
          <a:stretch/>
        </p:blipFill>
        <p:spPr>
          <a:xfrm>
            <a:off x="862200" y="1406160"/>
            <a:ext cx="10131120" cy="4134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Virtualization and hypervisors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Virtualization allows multiple virtual machines (VMs) to run on a single physical server by abstracting hardware resources (CPU, memory, storage, and network)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hypervisor is the software layer that manages this abstraction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hypervisors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Xen: used by AWS and others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KVM (Kernel-based Virtual Machine): Open source, used by Google Cloud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Hyper-V: Microsoft’s hypervisor for Azure and Windows Server environments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VMware </a:t>
            </a:r>
            <a:r>
              <a:rPr lang="en-CA" sz="1400" b="0" strike="noStrike" spc="-1" dirty="0" err="1">
                <a:latin typeface="Nirmala UI Semilight"/>
              </a:rPr>
              <a:t>ESXi</a:t>
            </a:r>
            <a:r>
              <a:rPr lang="en-CA" sz="1400" b="0" strike="noStrike" spc="-1" dirty="0">
                <a:latin typeface="Nirmala UI Semilight"/>
              </a:rPr>
              <a:t>: Widely used in enterprise private clouds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How it works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The hypervisor partitions physical resources into multiple isolated “guest” systems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Each virtual machine acts like an independent computer, running its own operating system and applications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Virtualization and hypervisors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Enables resource pooling and fault isolation: one VM crash doesn’t affect others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Supports live migration: VMs can be moved between hosts during maintenance or failure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Simplifies disaster recovery and backup: VMs can be snapshotted and restored quickly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Hypervisor vulnerabilities can compromise all VMs on a host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Noisy neighbor effects: one tenant consuming excessive resources can affect others.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 management: VM sprawl and patching issues if governance is weak.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Containers and orchestration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Containers are lightweight, portable units that package applications with their dependencies, sharing the host OS kernel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They start faster and use fewer resources than VMs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tools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Docker: containerization platform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Kubernetes (K8s): orchestration system for managing containers at scale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 err="1">
                <a:latin typeface="Nirmala UI Semilight"/>
              </a:rPr>
              <a:t>Podman</a:t>
            </a:r>
            <a:r>
              <a:rPr lang="en-CA" sz="1400" b="0" strike="noStrike" spc="-1" dirty="0">
                <a:latin typeface="Nirmala UI Semilight"/>
              </a:rPr>
              <a:t>, OpenShift, Amazon ECS/EKS, Google GKE, Azure AKS: cloud-native container orchestration services.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How it works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Containers isolate application processes in lightweight independent processes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Orchestration tools manage deployment, scaling, failover, and networking of containers across multiple hosts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Containers and orchestration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Resilience benefits: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Rapid recovery: failed containers can be automatically restarted or rescheduled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Scalability: workloads can scale horizontally based on demand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Microservice isolation: faults in one service don’t crash the whole application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Portability: easy migration across environments (dev, test, production)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Risk considerations: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Configuration drift and weak isolation if mismanaged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Security of container images: vulnerable base images or misconfigured registries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Complexity: orchestrators like Kubernetes introduce new attack surfaces and require careful monitoring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500" lnSpcReduction="1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Virtual networking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Separates the control plane (decision-making about where traffic goes) from the data plane (actual traffic forwarding)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This allows network configuration to be automated through software rather than manual hardware changes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Enables virtual private clouds (VPCs) and subnets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Provides programmable firewalls, load balancers, and routing rules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Allows dynamic traffic rerouting and segmentation across tenants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Enables rapid recovery from network failures via automated rerouting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Supports isolation between workloads, improving security and fault containment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Allows for multi-region connectivity and seamless scaling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Misconfigurations can expose entire networks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Centralized controllers can become single points of failure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 visibility: attacks or faults can propagate quickly in virtualized networks if not monitored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Object and block storage services, distributed file systems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Cloud storage systems abstract physical storage into logical pools that can be accessed over networks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Types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Block Storage: low-level data storage used by VMs: e.g., Amazon EBS, Azure Disks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Object Storage: stores unstructured data as objects in buckets: e.g., Amazon S3, Azure Blob Storage, Google Cloud Storage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Distributed File Systems: file-based access across multiple nodes: e.g., Google File System, Ceph, Lustre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High durability: data replicated across multiple availability zones or regions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Versioning &amp; snapshot features: rapid recovery from corruption or accidental deletion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Elastic capacity: scales automatically as data grows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Access misconfigurations (e.g., public S3 buckets) are a major data breach source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Eventual consistency: updates may not immediately propagate globally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Latency or regional outages can affect dependent services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Load balancers, auto-scaling, and elasticity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Load balancers distribute incoming traffic across multiple servers or instances to ensure availability and responsiveness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Auto-scaling adjusts computing capacity automatically based on demand.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Elastic Load Balancer (AWS), Azure Load Balancer, Google Cloud Load Balancer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Auto-scaling Groups (ASGs), Horizontal Pod </a:t>
            </a:r>
            <a:r>
              <a:rPr lang="en-CA" sz="1400" b="0" strike="noStrike" spc="-1" dirty="0" err="1">
                <a:latin typeface="Nirmala UI Semilight"/>
              </a:rPr>
              <a:t>Autoscaler</a:t>
            </a:r>
            <a:r>
              <a:rPr lang="en-CA" sz="1400" b="0" strike="noStrike" spc="-1" dirty="0">
                <a:latin typeface="Nirmala UI Semilight"/>
              </a:rPr>
              <a:t> (Kubernetes)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Prevents overload of individual nodes: avoids single points of failure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Auto-scaling ensures service continuity during traffic spikes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Improves fault tolerance by rerouting traffic to healthy instances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Misconfigured scaling policies can cause cost overruns or instability loops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Load balancer failure can disrupt entire service access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Monitoring and policy testing are critical for predictable behavior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Regions, availability zones, and edge locations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Cloud providers organize their infrastructure geographically for performance, compliance, and resilience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Region: a physical area (e.g., “US-East-1”) containing multiple data centers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Availability Zone (AZ): independent data centers within a region, isolated by power, cooling, and network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Edge Location: smaller, distributed sites closer to end-users for caching and low-latency access (used by CDNs and edge computing)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Redundancy: replication across AZs mitigates hardware or power failures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Disaster recovery: regional replication supports continuity after catastrophic events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Latency optimization: edge locations improve responsiveness and user experience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Region-level outages still occur (e.g., AWS US-East-1)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residency issues arise from cross-region replication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Overconfidence in “region redundancy” can lead to hidden concentration risk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1040" cy="124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Cloud Computing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 cloud computing systems</a:t>
            </a:r>
            <a:endParaRPr lang="en-US" sz="2000" b="1" strike="noStrike" spc="-1" dirty="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What they are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The IT challenge of cloud computing</a:t>
            </a:r>
          </a:p>
          <a:p>
            <a:pPr marL="8257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The risk and resilience issues associated with cloud computing 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7196040" y="1116000"/>
            <a:ext cx="4100760" cy="4100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 lnSpcReduction="1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Serverless and event-driven architectures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Serverless computing allows developers to run code without managing servers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The cloud provider handles scaling, provisioning, and availability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Event-driven systems respond automatically to triggers like API calls, file uploads, or messages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AWS Lambda, Azure Functions, Google Cloud Functions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Event buses: Amazon </a:t>
            </a:r>
            <a:r>
              <a:rPr lang="en-CA" sz="1400" b="0" strike="noStrike" spc="-1" dirty="0" err="1">
                <a:latin typeface="Nirmala UI Semilight"/>
              </a:rPr>
              <a:t>EventBridge</a:t>
            </a:r>
            <a:r>
              <a:rPr lang="en-CA" sz="1400" b="0" strike="noStrike" spc="-1" dirty="0">
                <a:latin typeface="Nirmala UI Semilight"/>
              </a:rPr>
              <a:t>, Kafka, Pub/Sub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Automatic scaling and failover: no idle capacity or manual provisioning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Fine-grained recovery: only affected functions restart on error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Operational simplicity: less infrastructure to patch or monitor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Cold start latency: delay when functions scale up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Limited observability in complex workflows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Vendor lock-in: heavy dependence on proprietary runtime 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Hidden dependencies: chained serverless functions can fail in unpredictable ways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 lnSpcReduction="1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Managed services (databases, queues, AI, analytics)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Managed services are pre-built components operated by the provider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Customers consume functionality (e.g., database, analytics, AI) without managing the underlying infrastructure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Databases: Amazon RDS, Azure SQL Database, Google Cloud Spanner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Message Queues: Amazon SQS, Azure Service Bus, Kafka on Confluent Cloud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AI/ML: AWS SageMaker, Azure Cognitive Services, Google Vertex AI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Analytics: </a:t>
            </a:r>
            <a:r>
              <a:rPr lang="en-CA" sz="1400" b="0" strike="noStrike" spc="-1" dirty="0" err="1">
                <a:latin typeface="Nirmala UI Semilight"/>
              </a:rPr>
              <a:t>BigQuery</a:t>
            </a:r>
            <a:r>
              <a:rPr lang="en-CA" sz="1400" b="0" strike="noStrike" spc="-1" dirty="0">
                <a:latin typeface="Nirmala UI Semilight"/>
              </a:rPr>
              <a:t>, Redshift, Snowflake, Databricks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Providers handle replication, backups, patching, and scaling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Built-in multi-AZ redundancy and automated failover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Allows focus on business logic instead of infrastructure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Vendor dependency and interoperability risks (e.g., proprietary databases)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Opaque control: customers rely on provider’s DR and maintenance policies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 failure modes: cascading effects when managed dependencies fail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Service meshes, API gateways, and microservices architectures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Modern cloud-native systems decompose applications into microservices that communicate via APIs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service mesh manages service-to-service communication, while API gateways expose services securely to clients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Key technologies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Service Mesh: Istio, </a:t>
            </a:r>
            <a:r>
              <a:rPr lang="en-CA" sz="1400" b="0" strike="noStrike" spc="-1" dirty="0" err="1">
                <a:latin typeface="Nirmala UI Semilight"/>
              </a:rPr>
              <a:t>Linkerd</a:t>
            </a:r>
            <a:r>
              <a:rPr lang="en-CA" sz="1400" b="0" strike="noStrike" spc="-1" dirty="0">
                <a:latin typeface="Nirmala UI Semilight"/>
              </a:rPr>
              <a:t>, Consul Connect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API Gateways: Kong, Apigee, AWS API Gateway, Azure API Management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benefits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Fault isolation: failure in one microservice doesn’t crash the entire system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Traffic control: routing, retries, and circuit breakers built into the service mesh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Observability: tracing and metrics provide deep insight into performance and issues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Security: unified policies for authentication, encryption, and rate limiting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considerations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Complexity explosion: too many moving parts and dependencies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Configuration errors can create cascading failures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Latency overhead: additional network hops and monitoring layers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Core Technologies &amp; Concepts</a:t>
            </a:r>
          </a:p>
        </p:txBody>
      </p:sp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1315440" y="1083960"/>
            <a:ext cx="8902440" cy="5071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Security and data breach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Unauthorized access, data leaks, and breaches due to misconfigurations, weak credentials, or provider vulnerabilities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infrastructure and API-based access increase exposure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Misconfigured storage (e.g., public S3 buckets)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Weak identity or access management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Insecure APIs or credentials in code repositories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Poor key management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Multi-tenancy and hypervisor vulnerabilities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Security and data breach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Encryption everywhere: encrypt data at rest, in transit, and in use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Identity and Access Management (IAM): enforce least privilege, role-based access, and multi-factor authentication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Continuous monitoring: use SIEM and CSPM (Cloud Security Posture Management) tools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Configuration baselines and automation: enforce security-as-code using tools like Terraform and AWS Config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Regular penetration testing and red teaming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Zero Trust Architecture: verify every connection, even internal ones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Reference 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Capital One’s 2019 AWS breach caused by misconfigured firewall and credential exposure remains a classic case for misconfiguration risk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 lnSpcReduction="1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Compliance and legal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Cloud use must align with industry regulations (e.g., GDPR, PCI DSS, HIPAA, GLBA, FedRAMP)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Non-compliance can lead to fines, lawsuits, and reputational harm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stored outside permitted jurisdictions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Lack of auditable access logs or chain-of-custody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Unverified provider certifications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Cloud provider subcontracting outside visibility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Due diligence on providers: verify certifications (ISO 27001, SOC 2, FedRAMP)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sovereignty management: choose region-specific deployments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Responsibility Model: ensure the organization meets its side of compliance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Audit and logging: maintain immutable audit trails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Legal clauses in contracts: ensure rights to data access, audit, and exit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European banks often require “in-region” cloud hosting under the EU’s Digital Operational Resilience Act (DORA)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5500" lnSpcReduction="10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Operational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Failures in day-to-day management, misconfigurations, or outages that affect service delivery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This includes both provider-level incidents and internal mismanagement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Provider outages (e.g., AWS region downtime)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Automation scripts gone wrong (</a:t>
            </a:r>
            <a:r>
              <a:rPr lang="en-CA" sz="1400" b="0" strike="noStrike" spc="-1" dirty="0" err="1">
                <a:latin typeface="Nirmala UI Semilight"/>
              </a:rPr>
              <a:t>IaC</a:t>
            </a:r>
            <a:r>
              <a:rPr lang="en-CA" sz="1400" b="0" strike="noStrike" spc="-1" dirty="0">
                <a:latin typeface="Nirmala UI Semilight"/>
              </a:rPr>
              <a:t> mis-deployments)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Insufficient monitoring or alerting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Change management failure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Redundancy: multi-AZ or multi-region deployments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Monitoring and observability: integrate logs, traces, metrics with alerting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Infrastructure as Code (</a:t>
            </a:r>
            <a:r>
              <a:rPr lang="en-CA" sz="1400" b="0" strike="noStrike" spc="-1" dirty="0" err="1">
                <a:latin typeface="Nirmala UI Semilight"/>
              </a:rPr>
              <a:t>IaC</a:t>
            </a:r>
            <a:r>
              <a:rPr lang="en-CA" sz="1400" b="0" strike="noStrike" spc="-1" dirty="0">
                <a:latin typeface="Nirmala UI Semilight"/>
              </a:rPr>
              <a:t>): controlled, versioned deployments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Incident Response Plans: define and test recovery procedures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Chaos testing: proactively simulate failures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AWS outage (Dec 2021) impacted Netflix, Disney+, and Amazon logistics — illustrating concentration risk in provider dependence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Vendor lock-in and dependency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Difficulty migrating to another provider due to proprietary services, APIs, or data formats, increasing dependency risk and reducing flexibility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Use of provider-specific databases, messaging, or analytics 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Lack of multi-cloud strategy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Proprietary APIs or SDKs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Use open standards and portable architectures (e.g., Kubernetes, containers)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Abstraction layers: deploy middleware that can run across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portability: maintain off-cloud backups and export formats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Exit strategies in contracts: define exit timelines, data export rights, and penalties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financial institution using AWS-native services (Lambda, DynamoDB) made it prohibitively complex to migrate to Azure during vendor review, a real-world lock-in scenario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Concentration and systemic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Dependence on a few </a:t>
            </a:r>
            <a:r>
              <a:rPr lang="en-CA" sz="1800" b="0" strike="noStrike" spc="-1" dirty="0" err="1">
                <a:latin typeface="Nirmala UI Semilight"/>
              </a:rPr>
              <a:t>hyperscalers</a:t>
            </a:r>
            <a:r>
              <a:rPr lang="en-CA" sz="1800" b="0" strike="noStrike" spc="-1" dirty="0">
                <a:latin typeface="Nirmala UI Semilight"/>
              </a:rPr>
              <a:t> (AWS, Azure, GCP) introduces systemic fragility.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 single provider outage or policy change can affect multiple industries simultaneously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Market dominance by three major CSPs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third-party dependencies (e.g., DNS, CDN)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Geographic or geopolitical dependencies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Multi-cloud deployment: diversify across providers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Hybrid cloud models: keep critical systems on-prem or in private clouds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Resilience exercises: simulate provider outages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Regulatory oversight: especially in critical sectors (financial services, utilities)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800" b="0" strike="noStrike" spc="-1" dirty="0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Computing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History and evolution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Early roots: virtualization and grid computing in the 2000s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Amazon launched EC2 in 2006: commonly cited as birth of modern public IaaS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Allowed the use of virtualized infrastructure like disks, servers (recall this from a previous module)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Growth of PaaS, serverless, containers, Kubernetes, microservices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Allowed for the deployment of operational environments without a virtual infrastructure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Increasing focus on AI/ML services, data lakes, managed services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Adoption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The initial wave of migration to the cloud was motivated by cost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Instead of capital investment in hardware, the infrastructure was leased in the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Modern trend is to re-host cloud applications on site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latin typeface="Nirmala UI Semilight"/>
              </a:rPr>
              <a:t>The declining cost of hardware and changed the ROI equation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1400" b="0" strike="noStrike" spc="-1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Data loss or corruption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Loss or corruption of data due to accidental deletion, ransomware, replication errors, or failed recovery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Misconfigured lifecycle policies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Application bugs overwriting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Provider replication errors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Inadequate backup verification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Regular backups and replication testing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Versioning and immutability in object storage (e.g., S3 Object Lock)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Cross-region replication for critical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Automated backup validation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Identity and access management (IAM)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Mismanaged user privileges, API keys, or service roles can lead to privilege escalation or unauthorized access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Overly permissive IAM policies (wildcard patterns)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credentials or hardcoded keys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Insufficient monitoring of user behavior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Principle of least privilege and role-based access control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Federated identity and SSO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Key rotation and secret vaulting (e.g., AWS KMS, </a:t>
            </a:r>
            <a:r>
              <a:rPr lang="en-CA" sz="1400" b="0" strike="noStrike" spc="-1" dirty="0" err="1">
                <a:latin typeface="Nirmala UI Semilight"/>
              </a:rPr>
              <a:t>HashiCorp</a:t>
            </a:r>
            <a:r>
              <a:rPr lang="en-CA" sz="1400" b="0" strike="noStrike" spc="-1" dirty="0">
                <a:latin typeface="Nirmala UI Semilight"/>
              </a:rPr>
              <a:t> Vault)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IAM policy audits and anomaly detection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Risk in Cloud Computing</a:t>
            </a: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Financial and cost management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Uncontrolled cloud consumption can lead to cost overruns, billing surprises, or unprofitable architectures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causes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Overprovisioning or idle resources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Poor visibility of cost per application or department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Unused data egress or cross-region traffic costs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Mitigation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FinOps practices: budgeting, monitoring, tagging, and cost allocation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Auto-scaling and serverless usage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Cost alerts and budgets in cloud consoles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Architecture reviews for cost optimization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Dependency on cloud provider availability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If a region, service, or control plane fails, all dependent workloads go offline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Examples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AWS US-East-1 outages repeatedly affected global 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Microsoft Azure regional authentication failures blocked user logins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Multi-AZ and multi-region architectures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Active-active failover across regions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Cross-provider redundancy (multi-cloud)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Automated failback testing using simulated outages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Latency, network, and connectivity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Connectivity between regions or from users to the cloud may degrade due to network congestion or ISP failures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Edge caching and CDNs for end-user content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Hybrid deployments for latency-sensitive systems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Redundant connectivity: VPN and Direct Connect links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Traffic routing policies (Anycast, Route53 health checks)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Cascading failures across cloud services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Cloud applications depend on multiple managed services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If one fails (e.g., storage or identity), dependent services may also fail causing a cascading failure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Dependency mapping: identify service interdependencies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Graceful degradation: build apps to continue with limited functionality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Circuit breakers and retry logic in code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Resilience testing (“game days”) to uncover hidden dependencies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Complexity and misconfiguration risk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Cloud environments have thousands of configuration options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Misconfigurations are one of the top causes of outages and breaches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Automation with guardrails: use </a:t>
            </a:r>
            <a:r>
              <a:rPr lang="en-CA" sz="1400" b="0" strike="noStrike" spc="-1" dirty="0" err="1">
                <a:latin typeface="Nirmala UI Semilight"/>
              </a:rPr>
              <a:t>IaC</a:t>
            </a:r>
            <a:r>
              <a:rPr lang="en-CA" sz="1400" b="0" strike="noStrike" spc="-1" dirty="0">
                <a:latin typeface="Nirmala UI Semilight"/>
              </a:rPr>
              <a:t> templates, enforce policy-as-code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Continuous compliance tools (e.g., AWS Config, Azure Policy)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Change management with approvals and version control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Monitoring and alerting for configuration drift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Shared responsibility and misaligned expectations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Organizations may assume providers handle resilience end-to-end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 reality, providers ensure infrastructure uptime, while customers must ensure application-level continuity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Understand shared responsibility model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Design for application-level redundancy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Perform joint DR planning with providers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Define SLAs/SLOs for both provider and internal operations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Recovery and data replication challenges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While providers replicate data, logical errors (deletions, corruption) can propagate across replicas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Immutable backups and air-gapped copies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Cross-region backup separate from production data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Regular restore testing (not just backups)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Version control for datasets and storage buckets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Multi-cloud and hybrid complexity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Using multiple clouds improves resilience but increases operational complexity, tooling inconsistency, and synchronization challenges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Centralized observability and orchestration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Cloud-agnostic platforms (Kubernetes, Terraform, </a:t>
            </a:r>
            <a:r>
              <a:rPr lang="en-CA" sz="1400" b="0" strike="noStrike" spc="-1" dirty="0" err="1">
                <a:latin typeface="Nirmala UI Semilight"/>
              </a:rPr>
              <a:t>HashiCorp</a:t>
            </a:r>
            <a:r>
              <a:rPr lang="en-CA" sz="1400" b="0" strike="noStrike" spc="-1" dirty="0">
                <a:latin typeface="Nirmala UI Semilight"/>
              </a:rPr>
              <a:t> Consul)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Standardized deployment pipelines across environments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Regular failover testing between clouds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Service models</a:t>
            </a: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IaaS (Infrastructure as a Service)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Virtual machines, storage, networking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Customer controls OS, middleware, applications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PaaS (Platform as a Service)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Managed runtime, middleware, development frameworks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Infrastructure is opaque to the users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SaaS (Software as a Service):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Fully managed applications like CRM, email, and ERP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FaaS / Serverless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Event-driven, function-execution abstraction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Other models: 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Nirmala UI Semilight"/>
              </a:rPr>
              <a:t>DBaaS, CaaS: Database as a service, containers as a service, etc.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Human factors and skill gaps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Issue: Resilience failures often result from </a:t>
            </a:r>
            <a:r>
              <a:rPr lang="en-CA" sz="1800" b="0" strike="noStrike" spc="-1" dirty="0" err="1">
                <a:latin typeface="Nirmala UI Semilight"/>
              </a:rPr>
              <a:t>misoperation</a:t>
            </a:r>
            <a:r>
              <a:rPr lang="en-CA" sz="1800" b="0" strike="noStrike" spc="-1" dirty="0">
                <a:latin typeface="Nirmala UI Semilight"/>
              </a:rPr>
              <a:t>, lack of cloud expertise, or poor incident response readiness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strategies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Training and certification programs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Incident response drills and game days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 err="1">
                <a:latin typeface="Nirmala UI Semilight"/>
              </a:rPr>
              <a:t>DevSecOps</a:t>
            </a:r>
            <a:r>
              <a:rPr lang="en-CA" sz="1400" b="0" strike="noStrike" spc="-1" dirty="0">
                <a:latin typeface="Nirmala UI Semilight"/>
              </a:rPr>
              <a:t> culture: shared ownership of resilience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Automated runbooks and playbooks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resilience in Cloud Computing</a:t>
            </a: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2562840" y="972000"/>
            <a:ext cx="6419520" cy="5046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421" name="Content Placeholder 2"/>
          <p:cNvPicPr/>
          <p:nvPr/>
        </p:nvPicPr>
        <p:blipFill>
          <a:blip r:embed="rId3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vendors</a:t>
            </a: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526968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Amazon Web Services (AWS)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Microsoft Azure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Google Cloud Platform (GCP)</a:t>
            </a: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Nirmala UI Semilight"/>
              </a:rPr>
              <a:t>Others / regional players (Alibaba, IBM Cloud, Oracle Cloud, etc.)</a:t>
            </a:r>
          </a:p>
        </p:txBody>
      </p:sp>
      <p:pic>
        <p:nvPicPr>
          <p:cNvPr id="329" name="Picture 328"/>
          <p:cNvPicPr/>
          <p:nvPr/>
        </p:nvPicPr>
        <p:blipFill>
          <a:blip r:embed="rId2"/>
          <a:stretch/>
        </p:blipFill>
        <p:spPr>
          <a:xfrm>
            <a:off x="5803200" y="1513800"/>
            <a:ext cx="5995440" cy="3372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Public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Operated by a third-party provider that offers computing resources (servers, storage, databases, networking, software) over the internet to multiple customers on a pay-as-you-go basis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Characteristics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Shared infrastructure (multi-tenant environment)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On-demand self-service and elasticity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Highly scalable and globally distributed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Provider responsible for physical and infrastructure security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Customer responsible for workloads, configurations, and access (per shared responsibility model)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latin typeface="Nirmala UI Semilight"/>
              </a:rPr>
              <a:t>Public cloud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Common use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ases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Web hosting and APIs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analytics and machine learning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Development and testing environments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Backup and disaster recovery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Fintech and digital banking front-end services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Risk </a:t>
            </a:r>
            <a:r>
              <a:rPr lang="en-CA" spc="-1" dirty="0">
                <a:latin typeface="Nirmala UI Semilight"/>
              </a:rPr>
              <a:t>c</a:t>
            </a:r>
            <a:r>
              <a:rPr lang="en-CA" sz="1800" b="0" strike="noStrike" spc="-1" dirty="0">
                <a:latin typeface="Nirmala UI Semilight"/>
              </a:rPr>
              <a:t>onsiderations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Data security and privacy (multi-tenancy and jurisdiction issues)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Compliance and data residency constraints in financial and government sectors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Vendor lock-in risk due to proprietary APIs and services</a:t>
            </a:r>
          </a:p>
          <a:p>
            <a:pPr marL="864000" lvl="1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 dirty="0">
                <a:latin typeface="Nirmala UI Semilight"/>
              </a:rPr>
              <a:t>Resilience </a:t>
            </a:r>
            <a:r>
              <a:rPr lang="en-CA" spc="-1" dirty="0">
                <a:latin typeface="Nirmala UI Semilight"/>
              </a:rPr>
              <a:t>i</a:t>
            </a:r>
            <a:r>
              <a:rPr lang="en-CA" sz="1800" b="0" strike="noStrike" spc="-1" dirty="0">
                <a:latin typeface="Nirmala UI Semilight"/>
              </a:rPr>
              <a:t>mpact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High resilience due to redundant data centers, availability zones, and automated recovery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However, customers depend on the provider’s uptime and region architecture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 dirty="0">
                <a:latin typeface="Nirmala UI Semilight"/>
              </a:rPr>
              <a:t>Overreliance on one cloud provider can create concentration risk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Cloud Deployment Models</a:t>
            </a:r>
          </a:p>
        </p:txBody>
      </p:sp>
      <p:pic>
        <p:nvPicPr>
          <p:cNvPr id="335" name="Picture 334"/>
          <p:cNvPicPr/>
          <p:nvPr/>
        </p:nvPicPr>
        <p:blipFill>
          <a:blip r:embed="rId2"/>
          <a:stretch/>
        </p:blipFill>
        <p:spPr>
          <a:xfrm>
            <a:off x="1227240" y="1677960"/>
            <a:ext cx="8430840" cy="3704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166112</TotalTime>
  <Words>4466</Words>
  <Application>Microsoft Office PowerPoint</Application>
  <PresentationFormat>Widescreen</PresentationFormat>
  <Paragraphs>577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Arial Black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Cloud Computing</vt:lpstr>
      <vt:lpstr>Cloud Computing</vt:lpstr>
      <vt:lpstr>Service models</vt:lpstr>
      <vt:lpstr>vendors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Core Technologies &amp; Concepts</vt:lpstr>
      <vt:lpstr>Risk in Cloud Computing</vt:lpstr>
      <vt:lpstr>Risk in Cloud Computing</vt:lpstr>
      <vt:lpstr>Risk in Cloud Computing</vt:lpstr>
      <vt:lpstr>Risk in Cloud Computing</vt:lpstr>
      <vt:lpstr>Risk in Cloud Computing</vt:lpstr>
      <vt:lpstr>Risk in Cloud Computing</vt:lpstr>
      <vt:lpstr>Risk in Cloud Computing</vt:lpstr>
      <vt:lpstr>Risk in Cloud Computing</vt:lpstr>
      <vt:lpstr>Risk in Cloud Computing</vt:lpstr>
      <vt:lpstr>resilience in Cloud Computing</vt:lpstr>
      <vt:lpstr>resilience in Cloud Computing</vt:lpstr>
      <vt:lpstr>resilience in Cloud Computing</vt:lpstr>
      <vt:lpstr>resilience in Cloud Computing</vt:lpstr>
      <vt:lpstr>resilience in Cloud Computing</vt:lpstr>
      <vt:lpstr>resilience in Cloud Computing</vt:lpstr>
      <vt:lpstr>resilience in Cloud Computing</vt:lpstr>
      <vt:lpstr>resilience in Cloud Computing</vt:lpstr>
      <vt:lpstr>resilience in Cloud Computing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Cloud Computing</dc:title>
  <dc:subject>Risk/Resiliency Bootcamp</dc:subject>
  <dc:creator>Donis Marshall</dc:creator>
  <dc:description/>
  <cp:lastModifiedBy>Rod Davison</cp:lastModifiedBy>
  <cp:revision>9096</cp:revision>
  <cp:lastPrinted>2025-10-08T11:57:59Z</cp:lastPrinted>
  <dcterms:created xsi:type="dcterms:W3CDTF">2016-09-10T10:34:19Z</dcterms:created>
  <dcterms:modified xsi:type="dcterms:W3CDTF">2025-12-18T17:07:41Z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